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16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0.png" ContentType="image/png"/>
  <Override PartName="/ppt/media/image15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1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0CDD729-1163-499B-AB12-667E34F07EE7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37360" y="365760"/>
            <a:ext cx="6949440" cy="301752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1920240" y="3657600"/>
            <a:ext cx="6675120" cy="942480"/>
          </a:xfrm>
          <a:prstGeom prst="rect">
            <a:avLst/>
          </a:prstGeom>
        </p:spPr>
        <p:txBody>
          <a:bodyPr lIns="90000" rIns="90000" tIns="45000" bIns="45000"/>
          <a:p>
            <a:pPr algn="ctr"/>
            <a:r>
              <a:rPr lang="en-US" sz="6000">
                <a:latin typeface="Arial"/>
              </a:rPr>
              <a:t>No Fear Drush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1188720" y="6675120"/>
            <a:ext cx="8891280" cy="884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Ali McIntosh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ali@simpleinformation.com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0" y="0"/>
            <a:ext cx="1097280" cy="756000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pic>
        <p:nvPicPr>
          <p:cNvPr id="4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360" y="6675120"/>
            <a:ext cx="822600" cy="776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85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6" name="TextShape 3"/>
          <p:cNvSpPr txBox="1"/>
          <p:nvPr/>
        </p:nvSpPr>
        <p:spPr>
          <a:xfrm>
            <a:off x="457200" y="34992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Adding Rebuild Registry!</a:t>
            </a:r>
            <a:endParaRPr/>
          </a:p>
        </p:txBody>
      </p:sp>
      <p:pic>
        <p:nvPicPr>
          <p:cNvPr id="8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88" name="TextShape 4"/>
          <p:cNvSpPr txBox="1"/>
          <p:nvPr/>
        </p:nvSpPr>
        <p:spPr>
          <a:xfrm>
            <a:off x="274320" y="1797120"/>
            <a:ext cx="9326880" cy="542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Download registry_rebuild from Drupal.org</a:t>
            </a:r>
            <a:endParaRPr/>
          </a:p>
          <a:p>
            <a:r>
              <a:rPr lang="en-US" sz="2600">
                <a:latin typeface="Arial"/>
              </a:rPr>
              <a:t>https://www.drupal.org/project/registry_rebuild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the registry_rebuild folder should be placed into the directory sites/all/drush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Then clear drush's cache</a:t>
            </a:r>
            <a:endParaRPr/>
          </a:p>
          <a:p>
            <a:endParaRPr/>
          </a:p>
          <a:p>
            <a:r>
              <a:rPr lang="en-US" sz="2600">
                <a:latin typeface="Courier 10 Pitch"/>
              </a:rPr>
              <a:t>drush cc drush 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Now you have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rr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90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91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Resources</a:t>
            </a:r>
            <a:endParaRPr/>
          </a:p>
        </p:txBody>
      </p:sp>
      <p:pic>
        <p:nvPicPr>
          <p:cNvPr id="9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93" name="TextShape 4"/>
          <p:cNvSpPr txBox="1"/>
          <p:nvPr/>
        </p:nvSpPr>
        <p:spPr>
          <a:xfrm>
            <a:off x="274320" y="1737360"/>
            <a:ext cx="9235440" cy="42199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Drush command list with search</a:t>
            </a:r>
            <a:endParaRPr/>
          </a:p>
          <a:p>
            <a:r>
              <a:rPr lang="en-US" sz="2600">
                <a:latin typeface="Arial"/>
              </a:rPr>
              <a:t>http://www.drushcommands.com/drush-7x/sql/sql-dump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Great Rebuild Registry resource</a:t>
            </a:r>
            <a:endParaRPr/>
          </a:p>
          <a:p>
            <a:r>
              <a:rPr lang="en-US" sz="2600">
                <a:latin typeface="Arial"/>
              </a:rPr>
              <a:t>https://www.deeson.co.uk/labs/drush-registry-rebuild?utm_source=The+Weekly+Drop&amp;utm_medium=email&amp;utm_campaign=The_Weekly_Drop_Issue_183_04_02_2015</a:t>
            </a:r>
            <a:endParaRPr/>
          </a:p>
          <a:p>
            <a:r>
              <a:rPr lang="en-US" sz="2600">
                <a:latin typeface="Arial"/>
              </a:rPr>
              <a:t> </a:t>
            </a:r>
            <a:endParaRPr/>
          </a:p>
          <a:p>
            <a:endParaRPr/>
          </a:p>
          <a:p>
            <a:endParaRPr/>
          </a:p>
          <a:p>
            <a:r>
              <a:rPr lang="en-US" sz="2600">
                <a:latin typeface="Arial"/>
              </a:rPr>
              <a:t> 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95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96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Thank you! </a:t>
            </a:r>
            <a:endParaRPr/>
          </a:p>
        </p:txBody>
      </p:sp>
      <p:pic>
        <p:nvPicPr>
          <p:cNvPr id="9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828800" y="2214000"/>
            <a:ext cx="6521400" cy="3272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45" name="TextShape 2"/>
          <p:cNvSpPr txBox="1"/>
          <p:nvPr/>
        </p:nvSpPr>
        <p:spPr>
          <a:xfrm>
            <a:off x="91440" y="1737360"/>
            <a:ext cx="9784080" cy="89809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Absolutely...A lot of stuff!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Installing, removing and updating modules</a:t>
            </a:r>
            <a:endParaRPr/>
          </a:p>
          <a:p>
            <a:r>
              <a:rPr lang="en-US" sz="2600">
                <a:latin typeface="Arial"/>
              </a:rPr>
              <a:t>clearing cache</a:t>
            </a:r>
            <a:endParaRPr/>
          </a:p>
          <a:p>
            <a:r>
              <a:rPr lang="en-US" sz="2600">
                <a:latin typeface="Arial"/>
              </a:rPr>
              <a:t>logging into, backing up and updating Drupal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Drush is a command line shell and Unix scripting interface for Drupal...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More importantly it is a time saving tool that can help you build and maintain your site!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46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Drush! What is it good for?</a:t>
            </a:r>
            <a:endParaRPr/>
          </a:p>
        </p:txBody>
      </p:sp>
      <p:pic>
        <p:nvPicPr>
          <p:cNvPr id="4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3760" y="6309360"/>
            <a:ext cx="2707560" cy="1062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49" name="TextShape 2"/>
          <p:cNvSpPr txBox="1"/>
          <p:nvPr/>
        </p:nvSpPr>
        <p:spPr>
          <a:xfrm>
            <a:off x="182880" y="568080"/>
            <a:ext cx="950976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"/>
              </a:rPr>
              <a:t>In Command?</a:t>
            </a:r>
            <a:endParaRPr/>
          </a:p>
        </p:txBody>
      </p:sp>
      <p:sp>
        <p:nvSpPr>
          <p:cNvPr id="50" name="TextShape 3"/>
          <p:cNvSpPr txBox="1"/>
          <p:nvPr/>
        </p:nvSpPr>
        <p:spPr>
          <a:xfrm>
            <a:off x="0" y="1542600"/>
            <a:ext cx="9784080" cy="56469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Fast easy virtual environment with drush installed. 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https://www.vagrantup.com/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Need a command line? </a:t>
            </a:r>
            <a:endParaRPr/>
          </a:p>
          <a:p>
            <a:r>
              <a:rPr lang="en-US" sz="2600">
                <a:latin typeface="Arial"/>
              </a:rPr>
              <a:t>http://cygwin.com/install.html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Get drush in Linux: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http://simpleinformation.com/blog/step-step-instructions-install-new-drush-drush-7-required-drupal-8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Get drush in Mac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https://www.drupal.org/node/1674222</a:t>
            </a:r>
            <a:endParaRPr/>
          </a:p>
          <a:p>
            <a:endParaRPr/>
          </a:p>
        </p:txBody>
      </p:sp>
      <p:pic>
        <p:nvPicPr>
          <p:cNvPr id="5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53" name="TextShape 2"/>
          <p:cNvSpPr txBox="1"/>
          <p:nvPr/>
        </p:nvSpPr>
        <p:spPr>
          <a:xfrm>
            <a:off x="91440" y="1737360"/>
            <a:ext cx="9784080" cy="5120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latin typeface="Arial"/>
              </a:rPr>
              <a:t>Is it there? And Where?</a:t>
            </a:r>
            <a:endParaRPr/>
          </a:p>
          <a:p>
            <a:endParaRPr/>
          </a:p>
          <a:p>
            <a:r>
              <a:rPr lang="en-US" sz="2600">
                <a:latin typeface="Courier 10 Pitch"/>
              </a:rPr>
              <a:t>which drush </a:t>
            </a:r>
            <a:r>
              <a:rPr lang="en-US" sz="2600">
                <a:latin typeface="Arial"/>
              </a:rPr>
              <a:t>     Gives path</a:t>
            </a:r>
            <a:endParaRPr/>
          </a:p>
          <a:p>
            <a:endParaRPr/>
          </a:p>
          <a:p>
            <a:r>
              <a:rPr lang="en-US" sz="2600">
                <a:latin typeface="Courier 10 Pitch"/>
              </a:rPr>
              <a:t>drush --version</a:t>
            </a:r>
            <a:r>
              <a:rPr lang="en-US" sz="2600">
                <a:latin typeface="Arial"/>
              </a:rPr>
              <a:t>  Tells you version</a:t>
            </a:r>
            <a:endParaRPr/>
          </a:p>
          <a:p>
            <a:endParaRPr/>
          </a:p>
          <a:p>
            <a:r>
              <a:rPr lang="en-US" sz="2600">
                <a:latin typeface="Courier 10 Pitch"/>
              </a:rPr>
              <a:t>drush</a:t>
            </a:r>
            <a:r>
              <a:rPr lang="en-US" sz="2600">
                <a:latin typeface="Arial"/>
              </a:rPr>
              <a:t>    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Gives you complete list of commands</a:t>
            </a:r>
            <a:endParaRPr/>
          </a:p>
          <a:p>
            <a:endParaRPr/>
          </a:p>
          <a:p>
            <a:r>
              <a:rPr lang="en-US" sz="2600">
                <a:latin typeface="Courier 10 Pitch"/>
              </a:rPr>
              <a:t>drush status</a:t>
            </a:r>
            <a:r>
              <a:rPr lang="en-US" sz="2600">
                <a:latin typeface="Arial"/>
              </a:rPr>
              <a:t>     If in site folder lets you know if Drupal 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database is connected and lists file paths for 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	</a:t>
            </a:r>
            <a:r>
              <a:rPr lang="en-US" sz="2600">
                <a:latin typeface="Arial"/>
              </a:rPr>
              <a:t>that site</a:t>
            </a:r>
            <a:endParaRPr/>
          </a:p>
          <a:p>
            <a:endParaRPr/>
          </a:p>
          <a:p>
            <a:r>
              <a:rPr lang="en-US" sz="2600">
                <a:latin typeface="Courier 10 Pitch"/>
              </a:rPr>
              <a:t>drush </a:t>
            </a:r>
            <a:r>
              <a:rPr i="1" lang="en-US" sz="2600">
                <a:latin typeface="Courier 10 Pitch"/>
              </a:rPr>
              <a:t>command</a:t>
            </a:r>
            <a:r>
              <a:rPr lang="en-US" sz="2600">
                <a:latin typeface="Courier 10 Pitch"/>
              </a:rPr>
              <a:t> --help</a:t>
            </a:r>
            <a:endParaRPr/>
          </a:p>
        </p:txBody>
      </p:sp>
      <p:sp>
        <p:nvSpPr>
          <p:cNvPr id="54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What Where When Drush?</a:t>
            </a:r>
            <a:endParaRPr/>
          </a:p>
        </p:txBody>
      </p:sp>
      <p:pic>
        <p:nvPicPr>
          <p:cNvPr id="55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57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58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Download Enable Delete OhMy!</a:t>
            </a:r>
            <a:endParaRPr/>
          </a:p>
        </p:txBody>
      </p:sp>
      <p:pic>
        <p:nvPicPr>
          <p:cNvPr id="5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60" name="TextShape 4"/>
          <p:cNvSpPr txBox="1"/>
          <p:nvPr/>
        </p:nvSpPr>
        <p:spPr>
          <a:xfrm>
            <a:off x="274320" y="1737360"/>
            <a:ext cx="9326880" cy="6002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Make Modules easy with drush 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en modulename -y    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This downloads and enables the mod/mods of your choice 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If you only want to download 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dl modulename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Delete a module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pm-uninstall </a:t>
            </a:r>
            <a:r>
              <a:rPr lang="en-US" sz="2600">
                <a:latin typeface="Courier 10 Pitch"/>
              </a:rPr>
              <a:t>or</a:t>
            </a:r>
            <a:r>
              <a:rPr lang="en-US" sz="2800">
                <a:latin typeface="Courier 10 Pitch"/>
              </a:rPr>
              <a:t> drush pmu </a:t>
            </a:r>
            <a:endParaRPr/>
          </a:p>
          <a:p>
            <a:r>
              <a:rPr lang="en-US" sz="2800">
                <a:latin typeface="Arial"/>
              </a:rPr>
              <a:t>(followed by name of what you want uninstall)</a:t>
            </a:r>
            <a:endParaRPr/>
          </a:p>
          <a:p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62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63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Don't Stop Me Now!  </a:t>
            </a:r>
            <a:endParaRPr/>
          </a:p>
        </p:txBody>
      </p:sp>
      <p:pic>
        <p:nvPicPr>
          <p:cNvPr id="6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65" name="TextShape 4"/>
          <p:cNvSpPr txBox="1"/>
          <p:nvPr/>
        </p:nvSpPr>
        <p:spPr>
          <a:xfrm>
            <a:off x="274320" y="1737360"/>
            <a:ext cx="9326880" cy="36489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Disable a module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dis modname </a:t>
            </a:r>
            <a:r>
              <a:rPr lang="en-US" sz="2800">
                <a:latin typeface="Arial"/>
              </a:rPr>
              <a:t> 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Update a module, a theme or all the above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up</a:t>
            </a:r>
            <a:r>
              <a:rPr lang="en-US" sz="2800">
                <a:latin typeface="Arial"/>
              </a:rPr>
              <a:t> </a:t>
            </a:r>
            <a:r>
              <a:rPr lang="en-US" sz="2600">
                <a:latin typeface="Arial"/>
              </a:rPr>
              <a:t>(you can add name here or leave blank to do a general update)</a:t>
            </a:r>
            <a:endParaRPr/>
          </a:p>
          <a:p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67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68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Troubleshoot with Drush </a:t>
            </a:r>
            <a:endParaRPr/>
          </a:p>
        </p:txBody>
      </p:sp>
      <p:pic>
        <p:nvPicPr>
          <p:cNvPr id="6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70" name="TextShape 4"/>
          <p:cNvSpPr txBox="1"/>
          <p:nvPr/>
        </p:nvSpPr>
        <p:spPr>
          <a:xfrm>
            <a:off x="274320" y="1737360"/>
            <a:ext cx="9326880" cy="85860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89160" y="1828800"/>
            <a:ext cx="3451320" cy="2468880"/>
          </a:xfrm>
          <a:prstGeom prst="rect">
            <a:avLst/>
          </a:prstGeom>
          <a:ln>
            <a:noFill/>
          </a:ln>
        </p:spPr>
      </p:pic>
      <p:sp>
        <p:nvSpPr>
          <p:cNvPr id="72" name="TextShape 5"/>
          <p:cNvSpPr txBox="1"/>
          <p:nvPr/>
        </p:nvSpPr>
        <p:spPr>
          <a:xfrm>
            <a:off x="3931920" y="2011680"/>
            <a:ext cx="5943600" cy="5018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800">
                <a:latin typeface="Courier 10 Pitch"/>
              </a:rPr>
              <a:t>drush cc all</a:t>
            </a:r>
            <a:endParaRPr/>
          </a:p>
        </p:txBody>
      </p:sp>
      <p:sp>
        <p:nvSpPr>
          <p:cNvPr id="73" name="TextShape 6"/>
          <p:cNvSpPr txBox="1"/>
          <p:nvPr/>
        </p:nvSpPr>
        <p:spPr>
          <a:xfrm>
            <a:off x="365760" y="4545000"/>
            <a:ext cx="9714240" cy="20656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Tail the problem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watchdog-show --tail </a:t>
            </a:r>
            <a:endParaRPr/>
          </a:p>
          <a:p>
            <a:r>
              <a:rPr lang="en-US" sz="2400">
                <a:latin typeface="DejaVu Sans Mono"/>
              </a:rPr>
              <a:t>or</a:t>
            </a:r>
            <a:r>
              <a:rPr lang="en-US" sz="2800">
                <a:latin typeface="Courier 10 Pitch"/>
              </a:rPr>
              <a:t> </a:t>
            </a:r>
            <a:endParaRPr/>
          </a:p>
          <a:p>
            <a:r>
              <a:rPr lang="en-US" sz="2800">
                <a:latin typeface="Courier 10 Pitch"/>
              </a:rPr>
              <a:t>drush ws --tail</a:t>
            </a:r>
            <a:r>
              <a:rPr lang="en-US" sz="26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75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76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Drush to the Rescue!</a:t>
            </a:r>
            <a:endParaRPr/>
          </a:p>
        </p:txBody>
      </p:sp>
      <p:pic>
        <p:nvPicPr>
          <p:cNvPr id="7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78" name="TextShape 4"/>
          <p:cNvSpPr txBox="1"/>
          <p:nvPr/>
        </p:nvSpPr>
        <p:spPr>
          <a:xfrm>
            <a:off x="182880" y="1993320"/>
            <a:ext cx="9326880" cy="54680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Locked out of site?</a:t>
            </a:r>
            <a:endParaRPr/>
          </a:p>
          <a:p>
            <a:r>
              <a:rPr lang="en-US" sz="2800">
                <a:latin typeface="Courier 10 Pitch"/>
              </a:rPr>
              <a:t>drush uli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Need a backup of whole site?</a:t>
            </a:r>
            <a:endParaRPr/>
          </a:p>
          <a:p>
            <a:r>
              <a:rPr lang="en-US" sz="2800">
                <a:latin typeface="Courier 10 Pitch"/>
              </a:rPr>
              <a:t>drush arb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Need backup of database?</a:t>
            </a:r>
            <a:endParaRPr/>
          </a:p>
          <a:p>
            <a:r>
              <a:rPr lang="en-US" sz="2800">
                <a:latin typeface="Courier 10 Pitch"/>
              </a:rPr>
              <a:t>drush sql-dump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Want to see what is in mysql with out logging in?</a:t>
            </a:r>
            <a:endParaRPr/>
          </a:p>
          <a:p>
            <a:r>
              <a:rPr lang="en-US" sz="2800">
                <a:latin typeface="Courier 10 Pitch"/>
              </a:rPr>
              <a:t>drush sql-cli</a:t>
            </a:r>
            <a:r>
              <a:rPr lang="en-US" sz="2600">
                <a:latin typeface="Courier 10 Pitch"/>
              </a:rPr>
              <a:t> </a:t>
            </a:r>
            <a:r>
              <a:rPr i="1" lang="en-US" sz="2600">
                <a:latin typeface="Courier 10 Pitch"/>
              </a:rPr>
              <a:t>or</a:t>
            </a:r>
            <a:r>
              <a:rPr lang="en-US" sz="2600">
                <a:latin typeface="Courier 10 Pitch"/>
              </a:rPr>
              <a:t> </a:t>
            </a:r>
            <a:r>
              <a:rPr lang="en-US" sz="2800">
                <a:latin typeface="Courier 10 Pitch"/>
              </a:rPr>
              <a:t>drush sqlc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0"/>
            <a:ext cx="10080000" cy="1463040"/>
          </a:xfrm>
          <a:prstGeom prst="rect">
            <a:avLst/>
          </a:prstGeom>
          <a:solidFill>
            <a:srgbClr val="2c001e"/>
          </a:solidFill>
          <a:ln>
            <a:solidFill>
              <a:srgbClr val="3465a4"/>
            </a:solidFill>
          </a:ln>
        </p:spPr>
      </p:sp>
      <p:sp>
        <p:nvSpPr>
          <p:cNvPr id="80" name="TextShape 2"/>
          <p:cNvSpPr txBox="1"/>
          <p:nvPr/>
        </p:nvSpPr>
        <p:spPr>
          <a:xfrm>
            <a:off x="91440" y="1737360"/>
            <a:ext cx="9784080" cy="26834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1" name="TextShape 3"/>
          <p:cNvSpPr txBox="1"/>
          <p:nvPr/>
        </p:nvSpPr>
        <p:spPr>
          <a:xfrm>
            <a:off x="274320" y="365760"/>
            <a:ext cx="7406640" cy="5644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3200">
                <a:solidFill>
                  <a:srgbClr val="ffffff"/>
                </a:solidFill>
                <a:latin typeface="DejaVu Sans Mono"/>
              </a:rPr>
              <a:t>Adding to Drush</a:t>
            </a:r>
            <a:endParaRPr/>
          </a:p>
        </p:txBody>
      </p:sp>
      <p:pic>
        <p:nvPicPr>
          <p:cNvPr id="8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4120" y="6309720"/>
            <a:ext cx="2707560" cy="1062360"/>
          </a:xfrm>
          <a:prstGeom prst="rect">
            <a:avLst/>
          </a:prstGeom>
          <a:ln>
            <a:noFill/>
          </a:ln>
        </p:spPr>
      </p:pic>
      <p:sp>
        <p:nvSpPr>
          <p:cNvPr id="83" name="TextShape 4"/>
          <p:cNvSpPr txBox="1"/>
          <p:nvPr/>
        </p:nvSpPr>
        <p:spPr>
          <a:xfrm>
            <a:off x="274320" y="1797120"/>
            <a:ext cx="9326880" cy="542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Some modules give you access to new commands:</a:t>
            </a:r>
            <a:endParaRPr/>
          </a:p>
          <a:p>
            <a:r>
              <a:rPr lang="en-US" sz="2600">
                <a:latin typeface="Arial"/>
              </a:rPr>
              <a:t>For Example: Backup and Migrate module gives you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bam-backup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     makes backup</a:t>
            </a:r>
            <a:endParaRPr/>
          </a:p>
          <a:p>
            <a:r>
              <a:rPr lang="en-US" sz="2800">
                <a:latin typeface="Courier 10 Pitch"/>
              </a:rPr>
              <a:t>drush bam-backups </a:t>
            </a:r>
            <a:r>
              <a:rPr lang="en-US" sz="2800">
                <a:latin typeface="Courier 10 Pitch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     lists previous backups</a:t>
            </a:r>
            <a:endParaRPr/>
          </a:p>
          <a:p>
            <a:r>
              <a:rPr lang="en-US" sz="2800">
                <a:latin typeface="Courier 10 Pitch"/>
              </a:rPr>
              <a:t>drush bam-destinations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list available destinations </a:t>
            </a:r>
            <a:endParaRPr/>
          </a:p>
          <a:p>
            <a:r>
              <a:rPr lang="en-US" sz="2800">
                <a:latin typeface="Courier 10 Pitch"/>
              </a:rPr>
              <a:t>drush bam-restore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     restores backup</a:t>
            </a:r>
            <a:endParaRPr/>
          </a:p>
          <a:p>
            <a:endParaRPr/>
          </a:p>
          <a:p>
            <a:r>
              <a:rPr lang="en-US" sz="2600">
                <a:latin typeface="Arial"/>
              </a:rPr>
              <a:t>You also can add functionality by downloading new commands.</a:t>
            </a:r>
            <a:endParaRPr/>
          </a:p>
          <a:p>
            <a:r>
              <a:rPr lang="en-US" sz="2600">
                <a:latin typeface="Arial"/>
              </a:rPr>
              <a:t>For example: Rebuild Registry</a:t>
            </a:r>
            <a:endParaRPr/>
          </a:p>
          <a:p>
            <a:endParaRPr/>
          </a:p>
          <a:p>
            <a:r>
              <a:rPr lang="en-US" sz="2800">
                <a:latin typeface="Courier 10 Pitch"/>
              </a:rPr>
              <a:t>drush rr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